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6" r:id="rId2"/>
    <p:sldId id="291" r:id="rId3"/>
    <p:sldId id="292" r:id="rId4"/>
    <p:sldId id="283" r:id="rId5"/>
    <p:sldId id="285" r:id="rId6"/>
    <p:sldId id="286" r:id="rId7"/>
    <p:sldId id="295" r:id="rId8"/>
    <p:sldId id="288" r:id="rId9"/>
    <p:sldId id="297" r:id="rId10"/>
    <p:sldId id="298" r:id="rId11"/>
    <p:sldId id="289" r:id="rId12"/>
    <p:sldId id="290" r:id="rId13"/>
    <p:sldId id="294" r:id="rId14"/>
    <p:sldId id="28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45" autoAdjust="0"/>
  </p:normalViewPr>
  <p:slideViewPr>
    <p:cSldViewPr>
      <p:cViewPr varScale="1">
        <p:scale>
          <a:sx n="100" d="100"/>
          <a:sy n="100" d="100"/>
        </p:scale>
        <p:origin x="13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943D97-555F-45D1-90A4-B352226A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these independent?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70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could write an equation for one class but their might be other variables that need to be modeled at different “levels” of the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1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E46E-283F-4DBD-BA48-78EF5A39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F1A8-9A5A-4D32-95F7-B370CA7DE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EF13-7001-4453-AC2B-58CD7470C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A1F3-07EF-41F2-8EBD-ADE4F1740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1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A447-5B75-426A-B84F-E2337CDCC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6D3D-F039-46FE-901B-461335D9B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9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BFCA0-69FF-4EFD-AFCD-5D7A62F29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3C6A-6B4C-44E0-944B-24208F22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9ECED-6F8D-4DE7-968E-D472D281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29F4-76A9-4506-99A0-CCAF52C00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0C1C5-0A7E-4343-8CC2-CD57DEE1D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0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2C21D7-C407-473D-96EA-EA8BE93C2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4.bp.blogspot.com/-K28gqEn0VmE/UUT73RYNnZI/AAAAAAAAGKc/Bw6Fc0Gq4rA/s1600/Slide11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4.bp.blogspot.com/-K28gqEn0VmE/UUT73RYNnZI/AAAAAAAAGKc/Bw6Fc0Gq4rA/s1600/Slide11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3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346" y="762000"/>
            <a:ext cx="8993837" cy="5410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17442" y="6488668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http://4.bp.blogspot.com</a:t>
            </a:r>
          </a:p>
        </p:txBody>
      </p:sp>
    </p:spTree>
    <p:extLst>
      <p:ext uri="{BB962C8B-B14F-4D97-AF65-F5344CB8AC3E}">
        <p14:creationId xmlns:p14="http://schemas.microsoft.com/office/powerpoint/2010/main" val="32315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age of herbivores</a:t>
            </a:r>
          </a:p>
          <a:p>
            <a:pPr lvl="1"/>
            <a:r>
              <a:rPr lang="en-US" dirty="0" smtClean="0"/>
              <a:t>Sample includes wildebeest and zebras</a:t>
            </a:r>
          </a:p>
          <a:p>
            <a:pPr lvl="1"/>
            <a:r>
              <a:rPr lang="en-US" dirty="0" smtClean="0"/>
              <a:t>Predictor could be forage quality</a:t>
            </a:r>
          </a:p>
          <a:p>
            <a:r>
              <a:rPr lang="en-US" dirty="0" smtClean="0"/>
              <a:t>Overall average is based on both populations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2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Contains Fixed and Random effects</a:t>
            </a:r>
          </a:p>
          <a:p>
            <a:r>
              <a:rPr lang="en-US" dirty="0" smtClean="0"/>
              <a:t>Fixed:</a:t>
            </a:r>
          </a:p>
          <a:p>
            <a:pPr lvl="1"/>
            <a:r>
              <a:rPr lang="en-US" dirty="0" smtClean="0"/>
              <a:t>Only random effect is sampling error</a:t>
            </a:r>
          </a:p>
          <a:p>
            <a:r>
              <a:rPr lang="en-US" dirty="0" smtClean="0"/>
              <a:t>Random:</a:t>
            </a:r>
          </a:p>
          <a:p>
            <a:pPr lvl="1"/>
            <a:r>
              <a:rPr lang="en-US" dirty="0" smtClean="0"/>
              <a:t>Explanatory variables random</a:t>
            </a:r>
          </a:p>
          <a:p>
            <a:pPr lvl="1"/>
            <a:r>
              <a:rPr lang="en-US" dirty="0" smtClean="0"/>
              <a:t>Effect is not correlated to response</a:t>
            </a:r>
          </a:p>
          <a:p>
            <a:r>
              <a:rPr lang="en-US" dirty="0" smtClean="0"/>
              <a:t>Also known as:</a:t>
            </a:r>
            <a:endParaRPr lang="en-US" dirty="0"/>
          </a:p>
          <a:p>
            <a:pPr lvl="1"/>
            <a:r>
              <a:rPr lang="en-US" dirty="0"/>
              <a:t>Mixed Effects Models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220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linear regression so linearity and normality hold</a:t>
            </a:r>
          </a:p>
          <a:p>
            <a:r>
              <a:rPr lang="en-US" dirty="0" smtClean="0"/>
              <a:t>The observations are grouped:</a:t>
            </a:r>
          </a:p>
          <a:p>
            <a:pPr lvl="1"/>
            <a:r>
              <a:rPr lang="en-US" dirty="0" smtClean="0"/>
              <a:t>Homoscedasticity can vary between groups</a:t>
            </a:r>
          </a:p>
          <a:p>
            <a:pPr lvl="1"/>
            <a:r>
              <a:rPr lang="en-US" dirty="0" smtClean="0"/>
              <a:t>Independence</a:t>
            </a:r>
          </a:p>
          <a:p>
            <a:pPr lvl="2"/>
            <a:r>
              <a:rPr lang="en-US" dirty="0" smtClean="0"/>
              <a:t>Groups can be more alike than between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Mixed Models (LMM)</a:t>
            </a:r>
          </a:p>
          <a:p>
            <a:r>
              <a:rPr lang="en-US" dirty="0" smtClean="0"/>
              <a:t>Generalized Linear Mixed Models (GLMM)</a:t>
            </a:r>
          </a:p>
          <a:p>
            <a:r>
              <a:rPr lang="en-US" dirty="0" smtClean="0"/>
              <a:t>Generalized Additive Mixed Model (GAMM)</a:t>
            </a:r>
          </a:p>
          <a:p>
            <a:pPr lvl="1"/>
            <a:r>
              <a:rPr lang="en-US" dirty="0"/>
              <a:t>Treats smoothing functions as coefficients in a level 2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McIntosh, R. et. </a:t>
            </a:r>
            <a:r>
              <a:rPr lang="en-US" dirty="0"/>
              <a:t>a</a:t>
            </a:r>
            <a:r>
              <a:rPr lang="en-US" dirty="0" smtClean="0"/>
              <a:t>l., 2015, Drivers </a:t>
            </a:r>
            <a:r>
              <a:rPr lang="en-US" dirty="0"/>
              <a:t>and annual estimates of marine wildlife entanglement rates: </a:t>
            </a:r>
            <a:r>
              <a:rPr lang="en-US" dirty="0" smtClean="0"/>
              <a:t>A long-term </a:t>
            </a:r>
            <a:r>
              <a:rPr lang="en-US" dirty="0"/>
              <a:t>case study with Australian fur seals</a:t>
            </a:r>
          </a:p>
        </p:txBody>
      </p:sp>
    </p:spTree>
    <p:extLst>
      <p:ext uri="{BB962C8B-B14F-4D97-AF65-F5344CB8AC3E}">
        <p14:creationId xmlns:p14="http://schemas.microsoft.com/office/powerpoint/2010/main" val="16295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Linear: </a:t>
            </a:r>
            <a:r>
              <a:rPr lang="en-US" dirty="0" err="1" smtClean="0"/>
              <a:t>lme</a:t>
            </a:r>
            <a:r>
              <a:rPr lang="en-US" dirty="0" smtClean="0"/>
              <a:t>() – package stats</a:t>
            </a:r>
          </a:p>
          <a:p>
            <a:r>
              <a:rPr lang="en-US" dirty="0" smtClean="0"/>
              <a:t>Generalized Linear: </a:t>
            </a:r>
            <a:r>
              <a:rPr lang="en-US" dirty="0" err="1" smtClean="0"/>
              <a:t>lmer</a:t>
            </a:r>
            <a:r>
              <a:rPr lang="en-US" dirty="0" smtClean="0"/>
              <a:t>() - package lme4</a:t>
            </a:r>
          </a:p>
          <a:p>
            <a:r>
              <a:rPr lang="en-US" dirty="0" err="1" smtClean="0"/>
              <a:t>gamm</a:t>
            </a:r>
            <a:r>
              <a:rPr lang="en-US" dirty="0" smtClean="0"/>
              <a:t>() – package </a:t>
            </a:r>
            <a:r>
              <a:rPr lang="en-US" dirty="0" err="1" smtClean="0"/>
              <a:t>mgvc</a:t>
            </a:r>
            <a:endParaRPr lang="en-US" dirty="0" smtClean="0"/>
          </a:p>
          <a:p>
            <a:pPr lvl="1"/>
            <a:r>
              <a:rPr lang="en-US" dirty="0" smtClean="0"/>
              <a:t>Performs poorly with binary data, not as stable as gam()</a:t>
            </a:r>
          </a:p>
          <a:p>
            <a:r>
              <a:rPr lang="en-US" dirty="0" smtClean="0"/>
              <a:t>gamm4() – package and function</a:t>
            </a:r>
          </a:p>
          <a:p>
            <a:pPr lvl="1"/>
            <a:r>
              <a:rPr lang="en-US" dirty="0" smtClean="0"/>
              <a:t>More stable than </a:t>
            </a:r>
            <a:r>
              <a:rPr lang="en-US" dirty="0" err="1" smtClean="0"/>
              <a:t>gamm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See other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to model:</a:t>
            </a:r>
          </a:p>
          <a:p>
            <a:pPr lvl="1"/>
            <a:r>
              <a:rPr lang="en-US" dirty="0" smtClean="0"/>
              <a:t>Changes in a group over time</a:t>
            </a:r>
          </a:p>
          <a:p>
            <a:pPr lvl="2"/>
            <a:r>
              <a:rPr lang="en-US" dirty="0" smtClean="0"/>
              <a:t>Group by time slices (month, year)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ehavior of multiple species in same area</a:t>
            </a:r>
          </a:p>
          <a:p>
            <a:pPr lvl="2"/>
            <a:r>
              <a:rPr lang="en-US" dirty="0" smtClean="0"/>
              <a:t>Group by species</a:t>
            </a:r>
          </a:p>
          <a:p>
            <a:pPr lvl="1"/>
            <a:r>
              <a:rPr lang="en-US" dirty="0" smtClean="0"/>
              <a:t>Look at student performance between classes, schools, districts?</a:t>
            </a:r>
          </a:p>
          <a:p>
            <a:pPr lvl="2"/>
            <a:r>
              <a:rPr lang="en-US" dirty="0" smtClean="0"/>
              <a:t>Multiple </a:t>
            </a:r>
            <a:r>
              <a:rPr lang="en-US" dirty="0" smtClean="0"/>
              <a:t>spatial </a:t>
            </a:r>
            <a:r>
              <a:rPr lang="en-US" dirty="0" smtClean="0"/>
              <a:t>scales</a:t>
            </a:r>
            <a:endParaRPr lang="en-US" dirty="0"/>
          </a:p>
        </p:txBody>
      </p:sp>
      <p:pic>
        <p:nvPicPr>
          <p:cNvPr id="1026" name="Picture 2" descr="wildebeest zebra river cross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1" b="52557"/>
          <a:stretch/>
        </p:blipFill>
        <p:spPr bwMode="auto">
          <a:xfrm>
            <a:off x="3200400" y="5145104"/>
            <a:ext cx="5943600" cy="172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3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Create a linear regression model that predicts test scores based on income in an area</a:t>
            </a:r>
          </a:p>
          <a:p>
            <a:r>
              <a:rPr lang="en-US" dirty="0" smtClean="0"/>
              <a:t>Within a class, scores might vary based on student’s family income</a:t>
            </a:r>
          </a:p>
          <a:p>
            <a:r>
              <a:rPr lang="en-US" dirty="0" smtClean="0"/>
              <a:t>Within a school, scores might vary based on teachers</a:t>
            </a:r>
          </a:p>
          <a:p>
            <a:r>
              <a:rPr lang="en-US" dirty="0" smtClean="0"/>
              <a:t>Within a district, scores might vary based on property value around the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924800" cy="5638800"/>
          </a:xfrm>
        </p:spPr>
        <p:txBody>
          <a:bodyPr/>
          <a:lstStyle/>
          <a:p>
            <a:r>
              <a:rPr lang="en-US" dirty="0" smtClean="0"/>
              <a:t>Models have multiple levels (typically 2)</a:t>
            </a:r>
          </a:p>
          <a:p>
            <a:r>
              <a:rPr lang="en-US" dirty="0" smtClean="0"/>
              <a:t>The coefficients of one level of the model become the dependent variable of the second level of the model</a:t>
            </a:r>
          </a:p>
          <a:p>
            <a:r>
              <a:rPr lang="en-US" dirty="0" smtClean="0"/>
              <a:t>The first level “groups” data, the second level models coefficients between groups</a:t>
            </a:r>
          </a:p>
          <a:p>
            <a:r>
              <a:rPr lang="en-US" dirty="0" smtClean="0"/>
              <a:t>Also known as:</a:t>
            </a:r>
          </a:p>
          <a:p>
            <a:pPr lvl="1"/>
            <a:r>
              <a:rPr lang="en-US" dirty="0" smtClean="0"/>
              <a:t>Hierarchical Models</a:t>
            </a:r>
          </a:p>
          <a:p>
            <a:pPr lvl="1"/>
            <a:r>
              <a:rPr lang="en-US" dirty="0" smtClean="0"/>
              <a:t>Nested Models</a:t>
            </a:r>
          </a:p>
          <a:p>
            <a:pPr lvl="1"/>
            <a:r>
              <a:rPr lang="en-US" dirty="0" smtClean="0"/>
              <a:t>Random Effects Models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6800" y="914400"/>
                <a:ext cx="7924800" cy="5638800"/>
              </a:xfrm>
            </p:spPr>
            <p:txBody>
              <a:bodyPr/>
              <a:lstStyle/>
              <a:p>
                <a:r>
                  <a:rPr lang="en-US" altLang="en-US" dirty="0" smtClean="0">
                    <a:latin typeface="Arial" panose="020B0604020202020204" pitchFamily="34" charset="0"/>
                  </a:rPr>
                  <a:t>Define a traditional linear regression as: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i="1" dirty="0" smtClean="0">
                  <a:latin typeface="Arial" panose="020B0604020202020204" pitchFamily="34" charset="0"/>
                </a:endParaRPr>
              </a:p>
              <a:p>
                <a:r>
                  <a:rPr lang="en-US" altLang="en-US" dirty="0" smtClean="0">
                    <a:latin typeface="Arial" panose="020B0604020202020204" pitchFamily="34" charset="0"/>
                  </a:rPr>
                  <a:t>Where:</a:t>
                </a:r>
              </a:p>
              <a:p>
                <a:pPr lvl="1"/>
                <a:r>
                  <a:rPr lang="en-US" altLang="en-US" dirty="0" err="1" smtClean="0">
                    <a:latin typeface="Arial" panose="020B0604020202020204" pitchFamily="34" charset="0"/>
                  </a:rPr>
                  <a:t>i</a:t>
                </a:r>
                <a:r>
                  <a:rPr lang="en-US" altLang="en-US" dirty="0" smtClean="0">
                    <a:latin typeface="Arial" panose="020B0604020202020204" pitchFamily="34" charset="0"/>
                  </a:rPr>
                  <a:t> is the individual observation</a:t>
                </a:r>
              </a:p>
              <a:p>
                <a:pPr lvl="1"/>
                <a:r>
                  <a:rPr lang="en-US" altLang="en-US" dirty="0" smtClean="0">
                    <a:latin typeface="Arial" panose="020B0604020202020204" pitchFamily="34" charset="0"/>
                  </a:rPr>
                  <a:t>j is the group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level 2 response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level 2 predictor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intercept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slope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random error for individual observation in group j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914400"/>
                <a:ext cx="7924800" cy="5638800"/>
              </a:xfrm>
              <a:blipFill>
                <a:blip r:embed="rId2"/>
                <a:stretch>
                  <a:fillRect l="-1769" t="-1405" r="-1692" b="-8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1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6800" y="914400"/>
                <a:ext cx="7924800" cy="5638800"/>
              </a:xfrm>
            </p:spPr>
            <p:txBody>
              <a:bodyPr/>
              <a:lstStyle/>
              <a:p>
                <a:r>
                  <a:rPr lang="en-US" altLang="en-US" dirty="0" smtClean="0">
                    <a:latin typeface="Arial" panose="020B0604020202020204" pitchFamily="34" charset="0"/>
                  </a:rPr>
                  <a:t>Define </a:t>
                </a:r>
                <a:r>
                  <a:rPr lang="en-US" altLang="en-US" dirty="0">
                    <a:latin typeface="Arial" panose="020B0604020202020204" pitchFamily="34" charset="0"/>
                  </a:rPr>
                  <a:t>linear regression </a:t>
                </a:r>
                <a:r>
                  <a:rPr lang="en-US" altLang="en-US" dirty="0" smtClean="0">
                    <a:latin typeface="Arial" panose="020B0604020202020204" pitchFamily="34" charset="0"/>
                  </a:rPr>
                  <a:t>equations </a:t>
                </a:r>
                <a:r>
                  <a:rPr lang="en-US" altLang="en-US" dirty="0">
                    <a:latin typeface="Arial" panose="020B0604020202020204" pitchFamily="34" charset="0"/>
                  </a:rPr>
                  <a:t>for the </a:t>
                </a:r>
                <a:r>
                  <a:rPr lang="en-US" altLang="en-US" dirty="0" smtClean="0">
                    <a:latin typeface="Arial" panose="020B0604020202020204" pitchFamily="34" charset="0"/>
                  </a:rPr>
                  <a:t>coefficients </a:t>
                </a:r>
                <a:r>
                  <a:rPr lang="en-US" altLang="en-US" dirty="0">
                    <a:latin typeface="Arial" panose="020B0604020202020204" pitchFamily="34" charset="0"/>
                  </a:rPr>
                  <a:t>in level 1</a:t>
                </a:r>
                <a:r>
                  <a:rPr lang="en-US" altLang="en-US" dirty="0" smtClean="0">
                    <a:latin typeface="Arial" panose="020B0604020202020204" pitchFamily="34" charset="0"/>
                  </a:rPr>
                  <a:t>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01</m:t>
                        </m:r>
                      </m:sub>
                    </m:sSub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dirty="0" smtClean="0">
                  <a:latin typeface="Arial" panose="020B060402020202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dirty="0" smtClean="0">
                  <a:latin typeface="Arial" panose="020B0604020202020204" pitchFamily="34" charset="0"/>
                </a:endParaRPr>
              </a:p>
              <a:p>
                <a:r>
                  <a:rPr lang="en-US" altLang="en-US" dirty="0" smtClean="0">
                    <a:latin typeface="Arial" panose="020B0604020202020204" pitchFamily="34" charset="0"/>
                  </a:rPr>
                  <a:t>Where: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mean of all intercepts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01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overall slope at level 2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level 2 predictor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random error of intercept for a group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overall slope at level 2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>
                    <a:latin typeface="Arial" panose="020B0604020202020204" pitchFamily="34" charset="0"/>
                  </a:rPr>
                  <a:t> = random error of slope for a group</a:t>
                </a:r>
              </a:p>
              <a:p>
                <a:pPr lvl="1"/>
                <a:endParaRPr lang="en-US" altLang="en-US" dirty="0" smtClean="0">
                  <a:latin typeface="Arial" panose="020B0604020202020204" pitchFamily="34" charset="0"/>
                </a:endParaRPr>
              </a:p>
              <a:p>
                <a:pPr lvl="1"/>
                <a:endParaRPr lang="en-US" altLang="en-US" dirty="0" smtClean="0">
                  <a:latin typeface="Arial" panose="020B0604020202020204" pitchFamily="34" charset="0"/>
                </a:endParaRPr>
              </a:p>
              <a:p>
                <a:pPr lvl="1"/>
                <a:endParaRPr lang="en-US" altLang="en-US" dirty="0" smtClean="0">
                  <a:latin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914400"/>
                <a:ext cx="7924800" cy="5638800"/>
              </a:xfrm>
              <a:blipFill rotWithShape="0">
                <a:blip r:embed="rId2"/>
                <a:stretch>
                  <a:fillRect l="-1769" t="-1405" b="-78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Models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635371" y="2005781"/>
                <a:ext cx="3576620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371" y="2005781"/>
                <a:ext cx="3576620" cy="491417"/>
              </a:xfrm>
              <a:prstGeom prst="rect">
                <a:avLst/>
              </a:prstGeom>
              <a:blipFill rotWithShape="1">
                <a:blip r:embed="rId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096000" y="4461583"/>
                <a:ext cx="2304092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461583"/>
                <a:ext cx="2304092" cy="491417"/>
              </a:xfrm>
              <a:prstGeom prst="rect">
                <a:avLst/>
              </a:prstGeom>
              <a:blipFill rotWithShape="1">
                <a:blip r:embed="rId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981200" y="4461583"/>
                <a:ext cx="3442481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00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61583"/>
                <a:ext cx="3442481" cy="491417"/>
              </a:xfrm>
              <a:prstGeom prst="rect">
                <a:avLst/>
              </a:prstGeom>
              <a:blipFill rotWithShape="1"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5562600" y="2497198"/>
            <a:ext cx="873910" cy="1964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438400" y="2497198"/>
            <a:ext cx="2286000" cy="199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0" y="1295400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Level 1: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3205490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Level 2: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31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lopes and/or intercepts in all groups:</a:t>
            </a:r>
          </a:p>
          <a:p>
            <a:pPr lvl="1"/>
            <a:r>
              <a:rPr lang="en-US" dirty="0" smtClean="0"/>
              <a:t>Have the same value</a:t>
            </a:r>
          </a:p>
          <a:p>
            <a:pPr lvl="1"/>
            <a:r>
              <a:rPr lang="en-US" dirty="0" smtClean="0"/>
              <a:t>Are non-randomly varying </a:t>
            </a:r>
          </a:p>
          <a:p>
            <a:pPr lvl="2"/>
            <a:r>
              <a:rPr lang="en-US" dirty="0" smtClean="0"/>
              <a:t>Can be predicted at level 2</a:t>
            </a:r>
          </a:p>
          <a:p>
            <a:pPr lvl="1"/>
            <a:r>
              <a:rPr lang="en-US" dirty="0" smtClean="0"/>
              <a:t>Are randomly varying</a:t>
            </a:r>
          </a:p>
          <a:p>
            <a:pPr lvl="2"/>
            <a:r>
              <a:rPr lang="en-US" dirty="0" smtClean="0"/>
              <a:t>Each has their own slope and intercept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2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2.bp.blogspot.com/-tBrnC8Amsyo/UUT75unhJAI/AAAAAAAAGM8/xhy6atx0gSQ/s1600/Slide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6443"/>
            <a:ext cx="8991600" cy="674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69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5844</TotalTime>
  <Words>445</Words>
  <Application>Microsoft Office PowerPoint</Application>
  <PresentationFormat>On-screen Show (4:3)</PresentationFormat>
  <Paragraphs>99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Cambria Math</vt:lpstr>
      <vt:lpstr>Default Design</vt:lpstr>
      <vt:lpstr>PowerPoint Presentation</vt:lpstr>
      <vt:lpstr>Problem</vt:lpstr>
      <vt:lpstr>Example</vt:lpstr>
      <vt:lpstr>Multi-Level Models</vt:lpstr>
      <vt:lpstr>Level 1</vt:lpstr>
      <vt:lpstr>Level 2</vt:lpstr>
      <vt:lpstr>Multi-Level Models</vt:lpstr>
      <vt:lpstr>Level 1</vt:lpstr>
      <vt:lpstr>PowerPoint Presentation</vt:lpstr>
      <vt:lpstr>Example</vt:lpstr>
      <vt:lpstr>Mixed Models</vt:lpstr>
      <vt:lpstr>Assumptions</vt:lpstr>
      <vt:lpstr>Types</vt:lpstr>
      <vt:lpstr>In 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152</cp:revision>
  <dcterms:created xsi:type="dcterms:W3CDTF">2008-05-04T17:53:48Z</dcterms:created>
  <dcterms:modified xsi:type="dcterms:W3CDTF">2018-04-15T21:04:38Z</dcterms:modified>
</cp:coreProperties>
</file>